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Proxima Nova"/>
      <p:regular r:id="rId29"/>
      <p:bold r:id="rId30"/>
      <p:italic r:id="rId31"/>
      <p:boldItalic r:id="rId32"/>
    </p:embeddedFont>
    <p:embeddedFont>
      <p:font typeface="PT Sans Narrow"/>
      <p:regular r:id="rId33"/>
      <p:bold r:id="rId34"/>
    </p:embeddedFont>
    <p:embeddedFont>
      <p:font typeface="Source Code Pro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6EC873-25CF-4505-9295-835C724EB5D6}">
  <a:tblStyle styleId="{7C6EC873-25CF-4505-9295-835C724EB5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4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11" Type="http://schemas.openxmlformats.org/officeDocument/2006/relationships/slide" Target="slides/slide5.xml"/><Relationship Id="rId33" Type="http://schemas.openxmlformats.org/officeDocument/2006/relationships/font" Target="fonts/PTSansNarrow-regular.fntdata"/><Relationship Id="rId10" Type="http://schemas.openxmlformats.org/officeDocument/2006/relationships/slide" Target="slides/slide4.xml"/><Relationship Id="rId32" Type="http://schemas.openxmlformats.org/officeDocument/2006/relationships/font" Target="fonts/ProximaNova-boldItalic.fntdata"/><Relationship Id="rId13" Type="http://schemas.openxmlformats.org/officeDocument/2006/relationships/slide" Target="slides/slide7.xml"/><Relationship Id="rId35" Type="http://schemas.openxmlformats.org/officeDocument/2006/relationships/font" Target="fonts/SourceCodePro-regular.fntdata"/><Relationship Id="rId12" Type="http://schemas.openxmlformats.org/officeDocument/2006/relationships/slide" Target="slides/slide6.xml"/><Relationship Id="rId34" Type="http://schemas.openxmlformats.org/officeDocument/2006/relationships/font" Target="fonts/PTSansNarrow-bold.fntdata"/><Relationship Id="rId15" Type="http://schemas.openxmlformats.org/officeDocument/2006/relationships/slide" Target="slides/slide9.xml"/><Relationship Id="rId37" Type="http://schemas.openxmlformats.org/officeDocument/2006/relationships/font" Target="fonts/SourceCodePro-italic.fntdata"/><Relationship Id="rId14" Type="http://schemas.openxmlformats.org/officeDocument/2006/relationships/slide" Target="slides/slide8.xml"/><Relationship Id="rId36" Type="http://schemas.openxmlformats.org/officeDocument/2006/relationships/font" Target="fonts/SourceCodePro-bold.fntdata"/><Relationship Id="rId17" Type="http://schemas.openxmlformats.org/officeDocument/2006/relationships/slide" Target="slides/slide11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0.xml"/><Relationship Id="rId38" Type="http://schemas.openxmlformats.org/officeDocument/2006/relationships/font" Target="fonts/SourceCodePr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5bcb0845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5bcb0845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5bcb0845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5bcb0845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62b17b772f085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62b17b772f085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5bcb0845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5bcb0845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5bcb0845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5bcb0845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5bcb0845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5bcb0845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5bcb0845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5bcb0845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5bcb0845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5bcb0845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762b17b772f085a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762b17b772f085a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5bcb0845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5bcb0845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525a14f4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525a14f4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7339c294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7339c29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5bcb0845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5bcb0845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12dd460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612dd460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525a14f4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525a14f4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5bcb0831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5bcb083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5bcb0845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5bcb0845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5bcb0845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5bcb0845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525a14f4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525a14f4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5bcb0845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5bcb0845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5bcb0845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5bcb0845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rgbClr val="EA193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rgbClr val="EA1938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rgbClr val="EA193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rgbClr val="EA1938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400"/>
              <a:buNone/>
              <a:defRPr sz="54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rgbClr val="EA19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mmons.wikimedia.org/wiki/File:Speaker_Icon.svg" TargetMode="External"/><Relationship Id="rId4" Type="http://schemas.openxmlformats.org/officeDocument/2006/relationships/hyperlink" Target="https://www.amazon.com/TreasLin-Capture-Screen-Inputs-Outputs/dp/B09KBYSB91" TargetMode="External"/><Relationship Id="rId9" Type="http://schemas.openxmlformats.org/officeDocument/2006/relationships/hyperlink" Target="https://www.amazon.com/Multi-Touch-Point-Infrared-Screen-Overlay/dp/B07CW9WWT5/ref=sr_1_9?crid=3A40MG9VZ8SZG&amp;keywords=20+inch+IR+Frame&amp;qid=1645473592&amp;sprefix=20+inch+ir+frame%2Caps%2C71&amp;sr=8-9" TargetMode="External"/><Relationship Id="rId5" Type="http://schemas.openxmlformats.org/officeDocument/2006/relationships/hyperlink" Target="https://www.amazon.com/HP-23-8-inch-Adjustment-Speakers-VH240a/dp/B072M34RQC/ref=sr_1_5?keywords=Horizontal+and+Vertical+Vertical+Computer+Monitor&amp;qid=1645471217&amp;sr=8-5" TargetMode="External"/><Relationship Id="rId6" Type="http://schemas.openxmlformats.org/officeDocument/2006/relationships/hyperlink" Target="https://www.amazon.com/Raspberry-Model-2019-Quad-Bluetooth/dp/B07TC2BK1X" TargetMode="External"/><Relationship Id="rId7" Type="http://schemas.openxmlformats.org/officeDocument/2006/relationships/hyperlink" Target="https://www.amazon.com/Gateway-HX2000-bmd-20-Inch-Widescreen/dp/B0028RCZV0/ref=sr_1_3?crid=XKB29H0XFNZ2&amp;keywords=Gateway+20+inch+monitor&amp;qid=1645473315&amp;s=electronics&amp;sprefix=gateway+20+inch+monitor%2Celectronics%2C74&amp;sr=1-3" TargetMode="External"/><Relationship Id="rId8" Type="http://schemas.openxmlformats.org/officeDocument/2006/relationships/hyperlink" Target="https://www.amazon.com/0-04-Acrylic-See-Through-Mirror-Transparent/dp/B01CZ35XWY?th=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 The Speculum</a:t>
            </a:r>
            <a:endParaRPr/>
          </a:p>
          <a:p>
            <a:pPr indent="-537210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Smart Mirror -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28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Major Design Project Proposal</a:t>
            </a:r>
            <a:endParaRPr b="1" sz="128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28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ECE 441</a:t>
            </a:r>
            <a:endParaRPr b="1" sz="128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28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February 25, 2022</a:t>
            </a:r>
            <a:endParaRPr b="1" sz="128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r>
              <a:rPr lang="en" sz="2200"/>
              <a:t> - Capture card and LEDS</a:t>
            </a:r>
            <a:endParaRPr sz="2200"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Capture card: Used to </a:t>
            </a:r>
            <a:r>
              <a:rPr lang="en"/>
              <a:t>split</a:t>
            </a:r>
            <a:r>
              <a:rPr lang="en"/>
              <a:t> the display into monitor and Pi module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LED Module: Turns LEDs into programmable display show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16">
            <a:off x="4928200" y="3406455"/>
            <a:ext cx="1721276" cy="91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9950" y="2668500"/>
            <a:ext cx="1455150" cy="14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 rotWithShape="1">
          <a:blip r:embed="rId5">
            <a:alphaModFix/>
          </a:blip>
          <a:srcRect b="20630" l="6470" r="8285" t="21759"/>
          <a:stretch/>
        </p:blipFill>
        <p:spPr>
          <a:xfrm rot="-5400000">
            <a:off x="953125" y="3548850"/>
            <a:ext cx="1455149" cy="98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849018">
            <a:off x="2744653" y="3423395"/>
            <a:ext cx="1455152" cy="1330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16">
            <a:off x="5933113" y="3395842"/>
            <a:ext cx="1742500" cy="91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99982">
            <a:off x="5804062" y="4123652"/>
            <a:ext cx="1130950" cy="917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804050" y="2571751"/>
            <a:ext cx="1130950" cy="846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2"/>
          <p:cNvCxnSpPr>
            <a:stCxn id="136" idx="2"/>
          </p:cNvCxnSpPr>
          <p:nvPr/>
        </p:nvCxnSpPr>
        <p:spPr>
          <a:xfrm>
            <a:off x="2172412" y="4040562"/>
            <a:ext cx="70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2" name="Google Shape;142;p22"/>
          <p:cNvPicPr preferRelativeResize="0"/>
          <p:nvPr/>
        </p:nvPicPr>
        <p:blipFill rotWithShape="1">
          <a:blip r:embed="rId7">
            <a:alphaModFix/>
          </a:blip>
          <a:srcRect b="26825" l="0" r="0" t="0"/>
          <a:stretch/>
        </p:blipFill>
        <p:spPr>
          <a:xfrm rot="5400000">
            <a:off x="5608235" y="3423189"/>
            <a:ext cx="1522575" cy="881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2"/>
          <p:cNvCxnSpPr/>
          <p:nvPr/>
        </p:nvCxnSpPr>
        <p:spPr>
          <a:xfrm>
            <a:off x="4238025" y="4354175"/>
            <a:ext cx="200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2"/>
          <p:cNvCxnSpPr/>
          <p:nvPr/>
        </p:nvCxnSpPr>
        <p:spPr>
          <a:xfrm flipH="1" rot="10800000">
            <a:off x="4106275" y="3791775"/>
            <a:ext cx="266100" cy="1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22"/>
          <p:cNvCxnSpPr/>
          <p:nvPr/>
        </p:nvCxnSpPr>
        <p:spPr>
          <a:xfrm>
            <a:off x="5492650" y="3102725"/>
            <a:ext cx="31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r>
              <a:rPr lang="en" sz="2200"/>
              <a:t> - Display</a:t>
            </a:r>
            <a:endParaRPr sz="2200"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00" y="1202450"/>
            <a:ext cx="4037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20 inch display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Allows for a greater user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2-Way Acrylic Film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Cheaper than glass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IR frame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Will be placed along the frame of the actual monitor and will be recognized as a mouse input. </a:t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600" y="1093850"/>
            <a:ext cx="1685801" cy="138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1050" y="1660325"/>
            <a:ext cx="1794101" cy="141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600" y="2966500"/>
            <a:ext cx="1685799" cy="1432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r>
              <a:rPr lang="en" sz="2200"/>
              <a:t> - Camera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311700" y="1266325"/>
            <a:ext cx="4645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camera module will have an IR sensor built-in.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 will be used for the facial recognition to add or identify different users.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 will also be used to capture the gestures for the gesture controls.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225" y="590650"/>
            <a:ext cx="757175" cy="5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702" y="1772027"/>
            <a:ext cx="2647900" cy="17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092950" y="253475"/>
            <a:ext cx="24957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r>
              <a:rPr lang="en" sz="2200"/>
              <a:t> - Speaker</a:t>
            </a:r>
            <a:endParaRPr sz="2200"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1228675"/>
            <a:ext cx="34731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3.5mm Speaker Set: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	-Will be used to play Alexa and Google Assistant </a:t>
            </a:r>
            <a:r>
              <a:rPr lang="en" sz="1400"/>
              <a:t>audio</a:t>
            </a:r>
            <a:r>
              <a:rPr lang="en" sz="1400"/>
              <a:t> as well music. Connected via the 3.5mm jack, it can also be used to connect through bluetooth.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Custom Speaker 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r>
              <a:rPr lang="en" sz="1400"/>
              <a:t>-Another viable option, will be </a:t>
            </a:r>
            <a:r>
              <a:rPr lang="en" sz="1400"/>
              <a:t>convenient, </a:t>
            </a:r>
            <a:r>
              <a:rPr lang="en" sz="1400"/>
              <a:t> if we want to work on specific requirements for the </a:t>
            </a:r>
            <a:r>
              <a:rPr lang="en" sz="1400"/>
              <a:t>speakers, like good bass and sound quality.</a:t>
            </a:r>
            <a:endParaRPr sz="1400"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825" y="351900"/>
            <a:ext cx="534927" cy="53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225" y="1054475"/>
            <a:ext cx="3237550" cy="1776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7000" y="3245101"/>
            <a:ext cx="4609850" cy="10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r>
              <a:rPr lang="en" sz="2200"/>
              <a:t> - Magic mirror</a:t>
            </a:r>
            <a:endParaRPr sz="2200"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11700" y="1266325"/>
            <a:ext cx="4822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Magic Mirror is an open source </a:t>
            </a:r>
            <a:r>
              <a:rPr lang="en"/>
              <a:t>library</a:t>
            </a:r>
            <a:r>
              <a:rPr lang="en"/>
              <a:t> through which we can customize the user interface of the display with different modules.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Our </a:t>
            </a:r>
            <a:r>
              <a:rPr lang="en"/>
              <a:t>primary goal is to have both Alexa and Google Assistant running on the same device.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Other features which we anticipate to include are personalized calendar, touch compatibility, gesture control, face recognition and music.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have started working on the interface with personalized calendar, weather updates, and spotify.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4500" y="1266325"/>
            <a:ext cx="3697826" cy="35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2213950" y="209925"/>
            <a:ext cx="43653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r>
              <a:rPr lang="en" sz="2200"/>
              <a:t> - Voice Assistants</a:t>
            </a:r>
            <a:endParaRPr sz="2200"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11700" y="1266325"/>
            <a:ext cx="5976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 Voice </a:t>
            </a:r>
            <a:r>
              <a:rPr lang="en"/>
              <a:t>Assistant</a:t>
            </a:r>
            <a:r>
              <a:rPr lang="en"/>
              <a:t>:</a:t>
            </a:r>
            <a:endParaRPr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We have started working on the AVS SDK to run on boot, but the only drawback we were facing during the research was that AVS </a:t>
            </a:r>
            <a:r>
              <a:rPr lang="en"/>
              <a:t>license for wake engine got discontinued on September 2021.</a:t>
            </a:r>
            <a:r>
              <a:rPr lang="en"/>
              <a:t>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We looked over the module integration on magic mirror and found a repository which uses a custom wake engine to run the Alexa voice Assistant on Magic Mirror.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Google Voice Assistant:</a:t>
            </a:r>
            <a:endParaRPr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 Google Assistant also has a module with magic mirror which has a far higher integration with the magic mirror modules to interact with the calendar, weather, music,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During the </a:t>
            </a:r>
            <a:r>
              <a:rPr lang="en"/>
              <a:t>setup</a:t>
            </a:r>
            <a:r>
              <a:rPr lang="en"/>
              <a:t> process for the voice assistants on the raspbian we also considered on developing our own wake engine to enable users to customize the wake word for their voice assistant.</a:t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875" y="1266325"/>
            <a:ext cx="3740125" cy="14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250" y="2762375"/>
            <a:ext cx="1742649" cy="174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361900" y="216475"/>
            <a:ext cx="21417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r>
              <a:rPr lang="en" sz="2200"/>
              <a:t> - OpenCV</a:t>
            </a:r>
            <a:endParaRPr sz="2200"/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 open source real time </a:t>
            </a:r>
            <a:r>
              <a:rPr lang="en" sz="1400"/>
              <a:t>image processing library.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Used for gesture control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Some algorithms that can be made using OpenCV include but are not limited to: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Facial recognition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Gesture Control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Object tracking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550" y="216475"/>
            <a:ext cx="1095450" cy="14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00" y="3173550"/>
            <a:ext cx="2104550" cy="13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/>
        </p:nvSpPr>
        <p:spPr>
          <a:xfrm>
            <a:off x="3296925" y="3360600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2649725" y="3131100"/>
            <a:ext cx="30000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Example of gesture recognition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Voice Integration setup to enable Alexa and Google on voice command.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run both Google Assistant and Alexa simultaneously.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enable the assistants on magic mirror.</a:t>
            </a:r>
            <a:endParaRPr/>
          </a:p>
        </p:txBody>
      </p:sp>
      <p:sp>
        <p:nvSpPr>
          <p:cNvPr id="203" name="Google Shape;203;p29"/>
          <p:cNvSpPr txBox="1"/>
          <p:nvPr/>
        </p:nvSpPr>
        <p:spPr>
          <a:xfrm>
            <a:off x="4572000" y="1266325"/>
            <a:ext cx="4260300" cy="3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Setup the gesture commands on OpenCV and integrate them with magic mirror.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 work on the security aspects of the project.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 finalize the component list for purchase.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Cost</a:t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3">
            <a:alphaModFix/>
          </a:blip>
          <a:srcRect b="2505" l="1305" r="2678" t="2247"/>
          <a:stretch/>
        </p:blipFill>
        <p:spPr>
          <a:xfrm>
            <a:off x="1332650" y="1235250"/>
            <a:ext cx="6386450" cy="35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and goals</a:t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311700" y="1228675"/>
            <a:ext cx="3545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Moving Forward, are plans are to begin implementing the various libraries and programs in order to piece together the complete project. </a:t>
            </a:r>
            <a:endParaRPr sz="1400"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800" y="1228673"/>
            <a:ext cx="4758825" cy="29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graphicFrame>
        <p:nvGraphicFramePr>
          <p:cNvPr id="73" name="Google Shape;73;p14"/>
          <p:cNvGraphicFramePr/>
          <p:nvPr/>
        </p:nvGraphicFramePr>
        <p:xfrm>
          <a:off x="952500" y="129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{7C6EC873-25CF-4505-9295-835C724EB5D6}</a:tableStyleId>
              </a:tblPr>
              <a:tblGrid>
                <a:gridCol w="2413000"/>
                <a:gridCol w="2413000"/>
                <a:gridCol w="2413000"/>
              </a:tblGrid>
              <a:tr h="237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Alan Palayil</a:t>
                      </a:r>
                      <a:r>
                        <a:rPr lang="en" sz="1100"/>
                        <a:t> - B.S. Computer and Cybersecurity Engineering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Fabian Garcia</a:t>
                      </a:r>
                      <a:r>
                        <a:rPr lang="en" sz="1100"/>
                        <a:t> - B.S. Computer Engineering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Gabriel Gutierrez</a:t>
                      </a:r>
                      <a:r>
                        <a:rPr lang="en" sz="1100"/>
                        <a:t> - B.S. Electrical Engineering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6671" l="21906" r="24845" t="40083"/>
          <a:stretch/>
        </p:blipFill>
        <p:spPr>
          <a:xfrm>
            <a:off x="1324850" y="1931475"/>
            <a:ext cx="1538126" cy="153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9050" y="1931475"/>
            <a:ext cx="1538126" cy="153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1725" y="1917987"/>
            <a:ext cx="1259426" cy="1565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/>
        </p:nvSpPr>
        <p:spPr>
          <a:xfrm>
            <a:off x="1271425" y="1598900"/>
            <a:ext cx="6337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EA1938"/>
                </a:solidFill>
                <a:latin typeface="Open Sans"/>
                <a:ea typeface="Open Sans"/>
                <a:cs typeface="Open Sans"/>
                <a:sym typeface="Open Sans"/>
              </a:rPr>
              <a:t>Demonstration</a:t>
            </a:r>
            <a:endParaRPr sz="4600">
              <a:solidFill>
                <a:srgbClr val="EA19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>
                <a:solidFill>
                  <a:srgbClr val="EB576D"/>
                </a:solidFill>
                <a:highlight>
                  <a:schemeClr val="lt1"/>
                </a:highlight>
              </a:rPr>
              <a:t>Questions?</a:t>
            </a:r>
            <a:endParaRPr sz="8200">
              <a:solidFill>
                <a:srgbClr val="EB576D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AutoNum type="arabicPeriod"/>
            </a:pPr>
            <a:r>
              <a:rPr lang="en" sz="700"/>
              <a:t>Speaker icon: </a:t>
            </a:r>
            <a:r>
              <a:rPr lang="en" sz="700" u="sng">
                <a:solidFill>
                  <a:schemeClr val="hlink"/>
                </a:solidFill>
                <a:hlinkClick r:id="rId3"/>
              </a:rPr>
              <a:t>https://commons.wikimedia.org/wiki/File:Speaker_Icon.svg</a:t>
            </a:r>
            <a:r>
              <a:rPr lang="en" sz="700"/>
              <a:t> </a:t>
            </a:r>
            <a:endParaRPr sz="700"/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AutoNum type="arabicPeriod"/>
            </a:pPr>
            <a:r>
              <a:rPr lang="en" sz="700"/>
              <a:t>Capture card image: </a:t>
            </a:r>
            <a:r>
              <a:rPr lang="en" sz="700" u="sng">
                <a:solidFill>
                  <a:schemeClr val="hlink"/>
                </a:solidFill>
                <a:hlinkClick r:id="rId4"/>
              </a:rPr>
              <a:t>https://www.amazon.com/TreasLin-Capture-Screen-Inputs-Outputs/dp/B09KBYSB91</a:t>
            </a:r>
            <a:r>
              <a:rPr lang="en" sz="700"/>
              <a:t> </a:t>
            </a:r>
            <a:endParaRPr sz="700"/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AutoNum type="arabicPeriod"/>
            </a:pPr>
            <a:r>
              <a:rPr lang="en" sz="700"/>
              <a:t>Monitor </a:t>
            </a:r>
            <a:r>
              <a:rPr lang="en" sz="700"/>
              <a:t>images: </a:t>
            </a:r>
            <a:r>
              <a:rPr lang="en" sz="700" u="sng">
                <a:solidFill>
                  <a:schemeClr val="hlink"/>
                </a:solidFill>
                <a:hlinkClick r:id="rId5"/>
              </a:rPr>
              <a:t>https://www.amazon.com/HP-23-8-inch-Adjustment-Speakers-VH240a/dp/B072M34RQC/ref=sr_1_5?keywords=Horizontal+and+Vertical+Vertical+Computer+Monitor&amp;qid=1645471217&amp;sr=8-5</a:t>
            </a:r>
            <a:r>
              <a:rPr lang="en" sz="700"/>
              <a:t> </a:t>
            </a:r>
            <a:endParaRPr sz="700"/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AutoNum type="arabicPeriod"/>
            </a:pPr>
            <a:r>
              <a:rPr lang="en" sz="700"/>
              <a:t>https://www.google.com/url?sa=i&amp;url=https%3A%2F%2Fwww.verconmirror.com%2Fbathroom-makeup-smart-mirror-p00099p1.html&amp;psig=AOvVaw0kaKETt9fmARDdEOur6PcM&amp;ust=1645559407650000&amp;source=images&amp;cd=vfe&amp;ved=0CAwQjhxqFwoTCMjT7dLIkfYCFQAAAAAdAAAAABAv </a:t>
            </a:r>
            <a:endParaRPr sz="700"/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AutoNum type="arabicPeriod"/>
            </a:pPr>
            <a:r>
              <a:rPr lang="en" sz="700"/>
              <a:t>Raspberry Pi Image:	</a:t>
            </a:r>
            <a:r>
              <a:rPr lang="en" sz="700" u="sng">
                <a:solidFill>
                  <a:schemeClr val="hlink"/>
                </a:solidFill>
                <a:hlinkClick r:id="rId6"/>
              </a:rPr>
              <a:t>https://www.amazon.com/Raspberry-Model-2019-Quad-Bluetooth/dp/B07TC2BK1X</a:t>
            </a:r>
            <a:endParaRPr sz="700"/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AutoNum type="arabicPeriod"/>
            </a:pPr>
            <a:r>
              <a:rPr lang="en" sz="700"/>
              <a:t>Monitor Image: </a:t>
            </a:r>
            <a:r>
              <a:rPr lang="en" sz="700" u="sng">
                <a:solidFill>
                  <a:schemeClr val="hlink"/>
                </a:solidFill>
                <a:hlinkClick r:id="rId7"/>
              </a:rPr>
              <a:t>https://www.amazon.com/Gateway-HX2000-bmd-20-Inch-Widescreen/dp/B0028RCZV0/ref=sr_1_3?crid=XKB29H0XFNZ2&amp;keywords=Gateway+20+inch+monitor&amp;qid=1645473315&amp;s=electronics&amp;sprefix=gateway+20+inch+monitor%2Celectronics%2C74&amp;sr=1-3</a:t>
            </a:r>
            <a:endParaRPr sz="700"/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AutoNum type="arabicPeriod"/>
            </a:pPr>
            <a:r>
              <a:rPr lang="en" sz="700"/>
              <a:t>Two-Way Acrylic Film: </a:t>
            </a:r>
            <a:r>
              <a:rPr lang="en" sz="700" u="sng">
                <a:solidFill>
                  <a:schemeClr val="hlink"/>
                </a:solidFill>
                <a:hlinkClick r:id="rId8"/>
              </a:rPr>
              <a:t>https://www.amazon.com/0-04-Acrylic-See-Through-Mirror-Transparent/dp/B01CZ35XWY?th=1</a:t>
            </a:r>
            <a:r>
              <a:rPr lang="en" sz="700"/>
              <a:t> </a:t>
            </a:r>
            <a:endParaRPr sz="700"/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AutoNum type="arabicPeriod"/>
            </a:pPr>
            <a:r>
              <a:rPr lang="en" sz="700"/>
              <a:t>IR Frame Image: </a:t>
            </a:r>
            <a:r>
              <a:rPr lang="en" sz="700" u="sng">
                <a:solidFill>
                  <a:schemeClr val="hlink"/>
                </a:solidFill>
                <a:hlinkClick r:id="rId9"/>
              </a:rPr>
              <a:t>https://www.amazon.com/Multi-Touch-Point-Infrared-Screen-Overlay/dp/B07CW9WWT5/ref=sr_1_9?crid=3A40MG9VZ8SZG&amp;keywords=20+inch+IR+Frame&amp;qid=1645473592&amp;sprefix=20+inch+ir+frame%2Caps%2C71&amp;sr=8-9</a:t>
            </a:r>
            <a:endParaRPr sz="7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Alternative project ideas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Our project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Objective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Hardware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Software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Challenges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Progress and goals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Directional PV panels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Goal: Optimize the solar panels direction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Methods: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 sz="1400"/>
              <a:t>Follow a predetermined path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 sz="1400"/>
              <a:t>Will follow the suns East to West path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 sz="1400"/>
              <a:t>Find the location of highest intensity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 sz="1400"/>
              <a:t>Convert the skies brightness into a heat map (useful for cloudy days)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540387" y="3319154"/>
            <a:ext cx="1364275" cy="10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Ideas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0" l="13807" r="0" t="0"/>
          <a:stretch/>
        </p:blipFill>
        <p:spPr>
          <a:xfrm>
            <a:off x="455925" y="3303525"/>
            <a:ext cx="1362350" cy="104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6"/>
          <p:cNvCxnSpPr>
            <a:stCxn id="90" idx="3"/>
            <a:endCxn id="88" idx="3"/>
          </p:cNvCxnSpPr>
          <p:nvPr/>
        </p:nvCxnSpPr>
        <p:spPr>
          <a:xfrm>
            <a:off x="1818275" y="3825975"/>
            <a:ext cx="72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16"/>
          <p:cNvSpPr txBox="1"/>
          <p:nvPr/>
        </p:nvSpPr>
        <p:spPr>
          <a:xfrm>
            <a:off x="2534400" y="434842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Intensity map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455925" y="4312950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Original image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Smart Lock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Goal: Allow for a greater sense of safety as well as monitoring of </a:t>
            </a:r>
            <a:r>
              <a:rPr lang="en" sz="1400"/>
              <a:t>one's</a:t>
            </a:r>
            <a:r>
              <a:rPr lang="en" sz="1400"/>
              <a:t> personal space and belongings.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Methods: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1)Create a mobile app for user identification that can will lock and unlock the device.</a:t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2)Use a camera on the lock to identify </a:t>
            </a:r>
            <a:r>
              <a:rPr lang="en" sz="1400"/>
              <a:t>individuals</a:t>
            </a:r>
            <a:r>
              <a:rPr lang="en" sz="1400"/>
              <a:t> and return information to the owner. Will essentially be facial recognition.</a:t>
            </a:r>
            <a:endParaRPr sz="1400"/>
          </a:p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Ideas - 2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2330100" y="648425"/>
            <a:ext cx="41004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 - SMART MIRROR</a:t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960450" y="2169550"/>
            <a:ext cx="306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 interactive mirror with the added functionality of a mobile display and audio interface.</a:t>
            </a:r>
            <a:endParaRPr>
              <a:solidFill>
                <a:srgbClr val="9E9E9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025" y="1754275"/>
            <a:ext cx="3010425" cy="30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&amp; Application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device that: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be used as a </a:t>
            </a:r>
            <a:r>
              <a:rPr lang="en"/>
              <a:t>regular mirror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Show time and weather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Play music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Access personalized calendar.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mirror allows for a more efficient and more interactive experience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</a:t>
            </a:r>
            <a:r>
              <a:rPr lang="en" sz="2200"/>
              <a:t>- Schematic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Components included:</a:t>
            </a:r>
            <a:endParaRPr sz="15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Raspberry Pi 4 and Zero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24V Power Supply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Voltage Converter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Monitor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Two-Way Acrylic Sheet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IR Frame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Camera module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Speaker and Microphone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Wooden Frame and Housing</a:t>
            </a:r>
            <a:endParaRPr sz="1300"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450" y="1060050"/>
            <a:ext cx="5511849" cy="38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2669750" y="198725"/>
            <a:ext cx="3522600" cy="10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r>
              <a:rPr lang="en" sz="2200"/>
              <a:t> - Raspberry PI</a:t>
            </a:r>
            <a:endParaRPr sz="2200"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534725" y="1274913"/>
            <a:ext cx="33813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4B - GB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Why: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USB 3.0 for </a:t>
            </a:r>
            <a:r>
              <a:rPr lang="en" sz="1400"/>
              <a:t>easier</a:t>
            </a:r>
            <a:r>
              <a:rPr lang="en" sz="1400"/>
              <a:t> connection to XBox One Kinect or a  camera module and others peripheral devices.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Wil run our Magic Mirror program and Gesture Recognition and Control Programs.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075" y="1687150"/>
            <a:ext cx="2715150" cy="22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1850" y="360650"/>
            <a:ext cx="560625" cy="4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